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9" r:id="rId3"/>
    <p:sldId id="257" r:id="rId4"/>
    <p:sldId id="260" r:id="rId5"/>
    <p:sldId id="259" r:id="rId6"/>
    <p:sldId id="274" r:id="rId7"/>
    <p:sldId id="262" r:id="rId8"/>
    <p:sldId id="263" r:id="rId9"/>
    <p:sldId id="264" r:id="rId10"/>
    <p:sldId id="265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1648-BFBE-4A72-A864-BE85FED33462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CF13-36E7-4661-9C1E-105317E367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0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7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9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9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DBCB-462F-4D09-B5CE-8B15E663E4B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CF29-18E3-4D8B-9898-FD63DC4CD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733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9157855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328"/>
            <a:ext cx="9144000" cy="5652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0"/>
            <a:ext cx="9036496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ব্লিস্টার কপার বিশোধনঃ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928802"/>
            <a:ext cx="221457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অ্যানোডে বিক্রিয়া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643182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/>
              <a:t>Cu=Cu</a:t>
            </a:r>
            <a:r>
              <a:rPr lang="bn-BD" sz="2800" b="1" baseline="30000" dirty="0" smtClean="0"/>
              <a:t>++</a:t>
            </a:r>
            <a:r>
              <a:rPr lang="bn-BD" sz="2800" b="1" dirty="0" smtClean="0"/>
              <a:t>+2e</a:t>
            </a:r>
            <a:r>
              <a:rPr lang="bn-BD" sz="2800" b="1" baseline="30000" dirty="0" smtClean="0"/>
              <a:t>-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8596" y="3977350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/>
              <a:t>Cu</a:t>
            </a:r>
            <a:r>
              <a:rPr lang="bn-BD" sz="2800" b="1" baseline="30000" dirty="0" smtClean="0"/>
              <a:t>++</a:t>
            </a:r>
            <a:r>
              <a:rPr lang="bn-BD" sz="2800" b="1" dirty="0" smtClean="0"/>
              <a:t>+</a:t>
            </a:r>
            <a:r>
              <a:rPr lang="bn-IN" sz="2800" b="1" dirty="0" smtClean="0"/>
              <a:t>2</a:t>
            </a:r>
            <a:r>
              <a:rPr lang="bn-BD" sz="2800" b="1" dirty="0" smtClean="0"/>
              <a:t>e</a:t>
            </a:r>
            <a:r>
              <a:rPr lang="bn-BD" sz="2800" b="1" baseline="30000" dirty="0" smtClean="0"/>
              <a:t>-</a:t>
            </a:r>
            <a:r>
              <a:rPr lang="bn-BD" sz="2800" b="1" dirty="0" smtClean="0"/>
              <a:t>  =Cu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345420"/>
            <a:ext cx="221457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ক্যাথোডে বিক্রিয়া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071679"/>
            <a:ext cx="4143404" cy="3500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তৈল ভেনামান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আকরিক ঘনীকরন পদ্ধতি নয়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অভিকর্ষ বল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মহাকর্ষ বল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চৌম্বকীয়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429000"/>
            <a:ext cx="6705602" cy="7858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মানুষ সর্ব প্রথম কোন ধাতু নিষ্কাশন করে?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Zn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Cu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Fe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59832" y="277298"/>
            <a:ext cx="270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3300418"/>
            <a:ext cx="8568952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কপার ধাতু নিষ্কাশনে বিভিন্ন ধাপে সংঘটিত বিক্রিয়া গুলো লিখে আনবে।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6982"/>
            <a:ext cx="9144000" cy="676101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4704"/>
            <a:ext cx="88924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9036496" cy="67413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352" y="88612"/>
            <a:ext cx="225124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33" y="2857497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শাহীন মিয়া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                     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ঈশান ইনস্টিটিউশন, ফরিদপুর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মোবাইল নম্বরঃ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০১৭২১০০১২৫৫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5477" y="219577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রসায়ন                             অধ্যায়ঃ দশম  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কপার ধাতু নিষ্কাশন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                      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000"/>
            <a:ext cx="2520280" cy="2255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23928" y="1844824"/>
            <a:ext cx="0" cy="3672408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785926"/>
            <a:ext cx="878497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খনিজ কী?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71123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ভূপৃষ্ঠে বা ভূ -গর্ভে কোনো কোনো শিলা স্তুপে প্রচুর পরিমানে যৌগ বা মুক্ত মৌল হিসাবে মূল্যবান ধাতু বা অধাতু পাওয়া যায় ।এগুলোকে খনিজ বলে।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5" y="4059800"/>
            <a:ext cx="8928992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আকরিক কাকে বলে?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845618"/>
            <a:ext cx="678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যে সকল খনিজ হতে সহজ ও লাভজনক উপায়ে  ধাতু নিষ্কাশন করা হয় তাকে আকরিক বলে?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00042"/>
            <a:ext cx="692048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নিচের প্রশ্নগুলোর উত্তর দেওয়ার চেষ্টা করি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" y="0"/>
            <a:ext cx="91175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6648" y="404664"/>
            <a:ext cx="2743200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ধাতু নিষ্কাশন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36496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151797"/>
            <a:ext cx="7010400" cy="762000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ধাতু নিষ্কাশনের বিভিন্ন ধাপ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3581400"/>
            <a:ext cx="76200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ধাতুর আকরিকের নাম সংকেত বলতে ও লিখতে  পারবে।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5029200"/>
            <a:ext cx="8610599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কপার ধাতু নিষ্কাশন ও বিশোধন ব্যাখ্যা করতে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685800"/>
            <a:ext cx="4724400" cy="7620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67413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7874"/>
              </p:ext>
            </p:extLst>
          </p:nvPr>
        </p:nvGraphicFramePr>
        <p:xfrm>
          <a:off x="2" y="116631"/>
          <a:ext cx="9143997" cy="674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808175858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252863907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3901985994"/>
                    </a:ext>
                  </a:extLst>
                </a:gridCol>
              </a:tblGrid>
              <a:tr h="8927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40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</a:t>
                      </a:r>
                      <a:endParaRPr lang="en-US" sz="40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r>
                        <a:rPr lang="en-US" sz="4000" baseline="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45490"/>
                  </a:ext>
                </a:extLst>
              </a:tr>
              <a:tr h="7374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ZnS</a:t>
                      </a:r>
                      <a:endParaRPr lang="bn-BD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74087"/>
                  </a:ext>
                </a:extLst>
              </a:tr>
              <a:tr h="737471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ZnCO</a:t>
                      </a:r>
                      <a:r>
                        <a:rPr lang="en-US" sz="2800" b="1" dirty="0" smtClean="0">
                          <a:cs typeface="NikoshBAN" pitchFamily="2" charset="0"/>
                        </a:rPr>
                        <a:t>3</a:t>
                      </a:r>
                      <a:r>
                        <a:rPr lang="en-US" sz="2000" b="1" dirty="0" smtClean="0"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smtClean="0">
                          <a:cs typeface="NikoshBAN" pitchFamily="2" charset="0"/>
                        </a:rPr>
                        <a:t> </a:t>
                      </a:r>
                      <a:endParaRPr lang="bn-BD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45066"/>
                  </a:ext>
                </a:extLst>
              </a:tr>
              <a:tr h="7374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cs typeface="NikoshBAN" pitchFamily="2" charset="0"/>
                        </a:rPr>
                        <a:t>Fe</a:t>
                      </a:r>
                      <a:r>
                        <a:rPr lang="en-US" sz="2400" b="1" dirty="0" smtClean="0">
                          <a:cs typeface="NikoshBAN" pitchFamily="2" charset="0"/>
                        </a:rPr>
                        <a:t>3</a:t>
                      </a:r>
                      <a:r>
                        <a:rPr lang="en-US" sz="3200" b="1" dirty="0" smtClean="0">
                          <a:cs typeface="NikoshBAN" pitchFamily="2" charset="0"/>
                        </a:rPr>
                        <a:t>O</a:t>
                      </a:r>
                      <a:r>
                        <a:rPr lang="en-US" sz="2400" b="1" dirty="0" smtClean="0">
                          <a:cs typeface="NikoshBAN" pitchFamily="2" charset="0"/>
                        </a:rPr>
                        <a:t>4</a:t>
                      </a:r>
                      <a:r>
                        <a:rPr lang="en-US" sz="3200" b="1" dirty="0" smtClean="0">
                          <a:cs typeface="NikoshBAN" pitchFamily="2" charset="0"/>
                        </a:rPr>
                        <a:t> </a:t>
                      </a:r>
                      <a:endParaRPr lang="bn-BD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79814"/>
                  </a:ext>
                </a:extLst>
              </a:tr>
              <a:tr h="737471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cs typeface="NikoshBAN" pitchFamily="2" charset="0"/>
                        </a:rPr>
                        <a:t>Fe</a:t>
                      </a:r>
                      <a:r>
                        <a:rPr lang="en-US" sz="2400" b="1" dirty="0" smtClean="0">
                          <a:cs typeface="NikoshBAN" pitchFamily="2" charset="0"/>
                        </a:rPr>
                        <a:t>2</a:t>
                      </a:r>
                      <a:r>
                        <a:rPr lang="en-US" sz="3200" b="1" dirty="0" smtClean="0">
                          <a:cs typeface="NikoshBAN" pitchFamily="2" charset="0"/>
                        </a:rPr>
                        <a:t>O</a:t>
                      </a:r>
                      <a:r>
                        <a:rPr lang="en-US" sz="2400" b="1" dirty="0" smtClean="0">
                          <a:cs typeface="NikoshBAN" pitchFamily="2" charset="0"/>
                        </a:rPr>
                        <a:t>3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109528"/>
                  </a:ext>
                </a:extLst>
              </a:tr>
              <a:tr h="108064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চেকোসাইট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cs typeface="NikoshBAN" pitchFamily="2" charset="0"/>
                        </a:rPr>
                        <a:t>Cu</a:t>
                      </a:r>
                      <a:r>
                        <a:rPr lang="en-US" sz="2000" b="1" dirty="0" smtClean="0">
                          <a:cs typeface="NikoshBAN" pitchFamily="2" charset="0"/>
                        </a:rPr>
                        <a:t>2</a:t>
                      </a:r>
                      <a:r>
                        <a:rPr lang="en-US" sz="2400" b="1" dirty="0" smtClean="0">
                          <a:cs typeface="NikoshBAN" pitchFamily="2" charset="0"/>
                        </a:rPr>
                        <a:t>S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799793"/>
                  </a:ext>
                </a:extLst>
              </a:tr>
              <a:tr h="737471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পাইরাইটস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cs typeface="NikoshBAN" pitchFamily="2" charset="0"/>
                        </a:rPr>
                        <a:t>CuFeS2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67414"/>
                  </a:ext>
                </a:extLst>
              </a:tr>
              <a:tr h="108064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PbS</a:t>
                      </a:r>
                      <a:endParaRPr lang="en-US" sz="3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2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6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116632"/>
            <a:ext cx="8856984" cy="957250"/>
          </a:xfrm>
          <a:prstGeom prst="round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জার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Roasting)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98" y="1523763"/>
            <a:ext cx="579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ঘনীকৃত আকরিককে একটি বহুতাক বিশিষ্ট চূল্লীতে আংশিক তাপজারন করা হয়।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523763"/>
            <a:ext cx="295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ধাপে নিম্নক্তো বিক্রিয়া সংঘটিত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435157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As</a:t>
            </a:r>
            <a:r>
              <a:rPr lang="bn-BD" sz="3200" b="1" baseline="-25000" dirty="0" smtClean="0"/>
              <a:t>2</a:t>
            </a:r>
            <a:r>
              <a:rPr lang="bn-BD" sz="3200" b="1" dirty="0" smtClean="0"/>
              <a:t>S</a:t>
            </a:r>
            <a:r>
              <a:rPr lang="bn-IN" sz="3200" b="1" baseline="-25000" dirty="0" smtClean="0"/>
              <a:t>3</a:t>
            </a:r>
            <a:r>
              <a:rPr lang="bn-BD" sz="3200" b="1" dirty="0" smtClean="0"/>
              <a:t>+9O</a:t>
            </a:r>
            <a:r>
              <a:rPr lang="bn-BD" sz="3200" b="1" baseline="-25000" dirty="0"/>
              <a:t>2</a:t>
            </a:r>
            <a:r>
              <a:rPr lang="bn-BD" sz="3200" b="1" dirty="0" smtClean="0"/>
              <a:t>→2As</a:t>
            </a:r>
            <a:r>
              <a:rPr lang="bn-BD" sz="3200" b="1" baseline="-25000" dirty="0" smtClean="0"/>
              <a:t>2</a:t>
            </a:r>
            <a:r>
              <a:rPr lang="bn-BD" sz="3200" b="1" dirty="0" smtClean="0"/>
              <a:t>+6SO</a:t>
            </a:r>
            <a:r>
              <a:rPr lang="bn-IN" sz="1400" b="1" baseline="-25000" dirty="0"/>
              <a:t> </a:t>
            </a:r>
            <a:r>
              <a:rPr lang="bn-IN" sz="4400" b="1" baseline="-25000" dirty="0"/>
              <a:t>3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023385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2CuFeS</a:t>
            </a:r>
            <a:r>
              <a:rPr lang="bn-BD" sz="3200" b="1" baseline="-25000" dirty="0" smtClean="0"/>
              <a:t>2</a:t>
            </a:r>
            <a:r>
              <a:rPr lang="bn-BD" sz="3200" b="1" dirty="0" smtClean="0"/>
              <a:t>+O</a:t>
            </a:r>
            <a:r>
              <a:rPr lang="bn-BD" sz="3200" b="1" baseline="-25000" dirty="0" smtClean="0"/>
              <a:t>2</a:t>
            </a:r>
            <a:r>
              <a:rPr lang="bn-BD" sz="3200" b="1" dirty="0" smtClean="0"/>
              <a:t>→2FeS+Cu</a:t>
            </a:r>
            <a:r>
              <a:rPr lang="bn-BD" sz="3200" b="1" baseline="-25000" dirty="0" smtClean="0"/>
              <a:t>2</a:t>
            </a:r>
            <a:r>
              <a:rPr lang="bn-BD" sz="3200" b="1" dirty="0" smtClean="0"/>
              <a:t>S+SO</a:t>
            </a:r>
            <a:r>
              <a:rPr lang="bn-BD" sz="3200" b="1" baseline="-25000" dirty="0" smtClean="0"/>
              <a:t>2</a:t>
            </a:r>
            <a:endParaRPr lang="en-US" sz="3200" b="1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3752299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2Cu</a:t>
            </a:r>
            <a:r>
              <a:rPr lang="bn-BD" sz="3200" b="1" baseline="-25000" dirty="0" smtClean="0"/>
              <a:t>2</a:t>
            </a:r>
            <a:r>
              <a:rPr lang="bn-BD" sz="3200" b="1" dirty="0" smtClean="0"/>
              <a:t>S+3O</a:t>
            </a:r>
            <a:r>
              <a:rPr lang="bn-BD" sz="3200" b="1" baseline="-25000" dirty="0" smtClean="0"/>
              <a:t>3</a:t>
            </a:r>
            <a:r>
              <a:rPr lang="bn-BD" sz="3200" b="1" dirty="0" smtClean="0"/>
              <a:t>→Cu</a:t>
            </a:r>
            <a:r>
              <a:rPr lang="bn-BD" sz="3200" b="1" baseline="-25000" dirty="0" smtClean="0"/>
              <a:t>2</a:t>
            </a:r>
            <a:r>
              <a:rPr lang="bn-BD" sz="3200" b="1" dirty="0" smtClean="0"/>
              <a:t>O+2SO</a:t>
            </a:r>
            <a:r>
              <a:rPr lang="bn-BD" sz="3200" b="1" baseline="-25000" dirty="0" smtClean="0"/>
              <a:t>2</a:t>
            </a:r>
            <a:endParaRPr lang="en-US" sz="3200" b="1" dirty="0" smtClean="0"/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052" y="48060"/>
            <a:ext cx="8807896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বিগলন ও ম্যাট উৎপন্ন ( Smelting and production of matt)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988098"/>
            <a:ext cx="809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 জারিত আকরিককে টুকরা টুকরা করে জ্যাকেট যুক্ত বাত্যচুল্লিতে নেওয়া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058" y="2356077"/>
            <a:ext cx="595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ধাপে নিম্নক্তো বিক্রিয়া সংঘটিত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0726" y="2974215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Cu</a:t>
            </a:r>
            <a:r>
              <a:rPr lang="bn-BD" sz="2400" b="1" baseline="-25000" dirty="0" smtClean="0"/>
              <a:t>2</a:t>
            </a:r>
            <a:r>
              <a:rPr lang="bn-BD" sz="2400" b="1" dirty="0" smtClean="0"/>
              <a:t>O+FeS=FeO+Cu</a:t>
            </a:r>
            <a:r>
              <a:rPr lang="bn-BD" sz="2400" b="1" baseline="-25000" dirty="0" smtClean="0"/>
              <a:t>2</a:t>
            </a:r>
            <a:r>
              <a:rPr lang="bn-BD" sz="2400" b="1" dirty="0" smtClean="0"/>
              <a:t>S</a:t>
            </a:r>
            <a:r>
              <a:rPr lang="bn-BD" dirty="0" smtClean="0"/>
              <a:t>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3976" y="3535674"/>
            <a:ext cx="273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/>
              <a:t>FeO+SiO</a:t>
            </a:r>
            <a:r>
              <a:rPr lang="bn-BD" sz="2800" b="1" baseline="-25000" dirty="0" smtClean="0"/>
              <a:t>2</a:t>
            </a:r>
            <a:r>
              <a:rPr lang="bn-BD" sz="2800" b="1" dirty="0" smtClean="0"/>
              <a:t>=FeSiO</a:t>
            </a:r>
            <a:r>
              <a:rPr lang="bn-BD" sz="2800" b="1" baseline="-25000" dirty="0" smtClean="0"/>
              <a:t>3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416858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88428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Cu</a:t>
            </a:r>
            <a:r>
              <a:rPr lang="bn-BD" sz="2800" b="1" baseline="-25000" dirty="0" smtClean="0"/>
              <a:t>2</a:t>
            </a:r>
            <a:r>
              <a:rPr lang="bn-BD" sz="2800" b="1" dirty="0" smtClean="0"/>
              <a:t>S   , FeS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এর মিশ্রনকে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কপার ম্যাট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বলে। কপার ম্যাটে ৫০% -৫৫% কপার থাকে। 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994" y="196754"/>
            <a:ext cx="8889098" cy="762000"/>
          </a:xfrm>
          <a:prstGeom prst="round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ম্যাট হতে ব্লিস্টার </a:t>
            </a:r>
            <a:r>
              <a:rPr lang="bn-BD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কপার</a:t>
            </a:r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উৎপন্নঃ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90" y="1916660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ম্যাটকে চুল্লী হতে বেসিমার কনভারটারে নেওয়া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935247"/>
            <a:ext cx="395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ধাপে নিম্নক্তো বিক্রিয়া সংঘটিত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6634" y="2504594"/>
            <a:ext cx="3361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/>
              <a:t>2Cu</a:t>
            </a:r>
            <a:r>
              <a:rPr lang="bn-BD" sz="2400" b="1" baseline="-25000" dirty="0" smtClean="0"/>
              <a:t>2</a:t>
            </a:r>
            <a:r>
              <a:rPr lang="bn-BD" sz="2400" b="1" dirty="0" smtClean="0"/>
              <a:t>S+3O</a:t>
            </a:r>
            <a:r>
              <a:rPr lang="bn-BD" sz="2400" b="1" baseline="-25000" dirty="0" smtClean="0"/>
              <a:t>3</a:t>
            </a:r>
            <a:r>
              <a:rPr lang="bn-BD" sz="2400" b="1" dirty="0" smtClean="0"/>
              <a:t>=2Cu</a:t>
            </a:r>
            <a:r>
              <a:rPr lang="bn-BD" sz="2400" b="1" baseline="-25000" dirty="0" smtClean="0"/>
              <a:t>2</a:t>
            </a:r>
            <a:r>
              <a:rPr lang="bn-BD" sz="2400" b="1" dirty="0" smtClean="0"/>
              <a:t>O+2SO</a:t>
            </a:r>
            <a:r>
              <a:rPr lang="bn-BD" sz="2400" b="1" baseline="-25000" dirty="0" smtClean="0"/>
              <a:t>3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27328" y="3187405"/>
            <a:ext cx="3500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>2Cu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>S+2Cu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>O=6Cu+SO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4015867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ব্লিস্টার কপারে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৯৮%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কপার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90" y="116632"/>
            <a:ext cx="8961106" cy="67413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2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355</Words>
  <Application>Microsoft Office PowerPoint</Application>
  <PresentationFormat>On-screen Show (4:3)</PresentationFormat>
  <Paragraphs>84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Windows User</cp:lastModifiedBy>
  <cp:revision>90</cp:revision>
  <dcterms:created xsi:type="dcterms:W3CDTF">2017-04-07T15:15:43Z</dcterms:created>
  <dcterms:modified xsi:type="dcterms:W3CDTF">2019-02-05T19:48:17Z</dcterms:modified>
</cp:coreProperties>
</file>